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352" r:id="rId2"/>
    <p:sldId id="449" r:id="rId3"/>
    <p:sldId id="438" r:id="rId4"/>
    <p:sldId id="458" r:id="rId5"/>
    <p:sldId id="436" r:id="rId6"/>
    <p:sldId id="446" r:id="rId7"/>
    <p:sldId id="448" r:id="rId8"/>
    <p:sldId id="439" r:id="rId9"/>
    <p:sldId id="451" r:id="rId10"/>
    <p:sldId id="453" r:id="rId11"/>
    <p:sldId id="454" r:id="rId12"/>
    <p:sldId id="360" r:id="rId13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1D21"/>
    <a:srgbClr val="008DCF"/>
    <a:srgbClr val="018CD2"/>
    <a:srgbClr val="1E427E"/>
    <a:srgbClr val="A2D8FA"/>
    <a:srgbClr val="2E75B6"/>
    <a:srgbClr val="1D49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98" autoAdjust="0"/>
    <p:restoredTop sz="94660"/>
  </p:normalViewPr>
  <p:slideViewPr>
    <p:cSldViewPr snapToGrid="0">
      <p:cViewPr>
        <p:scale>
          <a:sx n="100" d="100"/>
          <a:sy n="100" d="100"/>
        </p:scale>
        <p:origin x="-72" y="-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E1F7B-C9E2-4ADB-B6D2-64F52E4E23C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D5997-EDB0-432F-8AD5-330C35509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706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C2BE0-26F7-4C69-BD3E-6D2E3FD69F7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443F-9573-447E-86B9-7BAD3987D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582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906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425" y="1803405"/>
            <a:ext cx="767715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425" y="3632201"/>
            <a:ext cx="767715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6518" y="4314328"/>
            <a:ext cx="2365058" cy="374642"/>
          </a:xfrm>
        </p:spPr>
        <p:txBody>
          <a:bodyPr/>
          <a:lstStyle/>
          <a:p>
            <a:fld id="{E7D966E4-1169-489F-B1F3-9D4887CCF250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4425" y="4323846"/>
            <a:ext cx="520065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725" y="1430867"/>
            <a:ext cx="2228850" cy="365125"/>
          </a:xfrm>
        </p:spPr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194" y="4697361"/>
            <a:ext cx="8792903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903" y="941440"/>
            <a:ext cx="8792745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3" y="5516716"/>
            <a:ext cx="8791575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0715-B185-4A24-8865-77EFC74E13C0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906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753532"/>
            <a:ext cx="8791575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380" y="3649134"/>
            <a:ext cx="8231044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9242" y="381001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0E970715-B185-4A24-8865-77EFC74E13C0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7213" y="379942"/>
            <a:ext cx="56805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25742" y="381001"/>
            <a:ext cx="523045" cy="365125"/>
          </a:xfrm>
        </p:spPr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906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80" y="753534"/>
            <a:ext cx="8248121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9390" y="3365557"/>
            <a:ext cx="779409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380" y="3959863"/>
            <a:ext cx="8248121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9242" y="381001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0E970715-B185-4A24-8865-77EFC74E13C0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7213" y="379942"/>
            <a:ext cx="56805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25742" y="381001"/>
            <a:ext cx="523045" cy="365125"/>
          </a:xfrm>
        </p:spPr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6953" y="93345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4687" y="270129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906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402" y="1124702"/>
            <a:ext cx="824377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380" y="3648316"/>
            <a:ext cx="824253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9242" y="378884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0E970715-B185-4A24-8865-77EFC74E13C0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7213" y="378884"/>
            <a:ext cx="56805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25742" y="381001"/>
            <a:ext cx="523045" cy="365125"/>
          </a:xfrm>
        </p:spPr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2675" y="762000"/>
            <a:ext cx="6996112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213" y="2202080"/>
            <a:ext cx="2808351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7212" y="2904565"/>
            <a:ext cx="2808351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49650" y="2201333"/>
            <a:ext cx="2808351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48072" y="2904067"/>
            <a:ext cx="2808351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42088" y="2192866"/>
            <a:ext cx="2808351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42088" y="2904565"/>
            <a:ext cx="2808351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0715-B185-4A24-8865-77EFC74E13C0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352675" y="762000"/>
            <a:ext cx="6996112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59502" y="4191001"/>
            <a:ext cx="280441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59502" y="2362200"/>
            <a:ext cx="280441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59502" y="4873765"/>
            <a:ext cx="2804410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4089" y="4191001"/>
            <a:ext cx="28022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4088" y="2362200"/>
            <a:ext cx="280226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54090" y="4873764"/>
            <a:ext cx="2802260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40407" y="4191001"/>
            <a:ext cx="280838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40507" y="2362200"/>
            <a:ext cx="280140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40407" y="4873762"/>
            <a:ext cx="280511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0715-B185-4A24-8865-77EFC74E13C0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3" y="2194560"/>
            <a:ext cx="8791575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14D3-9483-4691-9A29-6408F49AA7E5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906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7150" y="745066"/>
            <a:ext cx="1671638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2379" y="745067"/>
            <a:ext cx="6665913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42" y="37994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FDE912D3-D1D0-4A5B-BD60-E9BA765814ED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7213" y="381001"/>
            <a:ext cx="56805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5742" y="381001"/>
            <a:ext cx="523045" cy="365125"/>
          </a:xfrm>
        </p:spPr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118C-1634-432D-9462-4CE2D9EBACE9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906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753533"/>
            <a:ext cx="8791574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379" y="3641726"/>
            <a:ext cx="8523288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42" y="381001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67074B5A-5D94-4CDD-9AF7-37A4F054890B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7213" y="381002"/>
            <a:ext cx="5680587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5742" y="381001"/>
            <a:ext cx="523045" cy="365125"/>
          </a:xfrm>
        </p:spPr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2194560"/>
            <a:ext cx="4333875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194560"/>
            <a:ext cx="4333875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4306-A0B2-43E0-9709-85C64ACB553A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675" y="762000"/>
            <a:ext cx="6996113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8" y="2183802"/>
            <a:ext cx="41274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3" y="3132667"/>
            <a:ext cx="4315817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0650" y="2183802"/>
            <a:ext cx="41481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3132667"/>
            <a:ext cx="43338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E04D-8364-4EDE-856E-83229C50BB9B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952-9EA6-4C97-B4D8-4B0E1E62D2AF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36A-116A-4A32-8633-0FCF74F9E2FF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1524000"/>
            <a:ext cx="3343275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910" y="746760"/>
            <a:ext cx="5289877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3" y="3124200"/>
            <a:ext cx="3343275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8B9D-44EF-4D46-BA41-683FCFF8684C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1524000"/>
            <a:ext cx="5584508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87256" y="751242"/>
            <a:ext cx="296153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2" y="3124200"/>
            <a:ext cx="558450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5727-3311-4B14-91CA-052AAB93DC7E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2675" y="764373"/>
            <a:ext cx="6996113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3" y="2194560"/>
            <a:ext cx="8791575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730" y="6356351"/>
            <a:ext cx="2365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70715-B185-4A24-8865-77EFC74E13C0}" type="datetime1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355846"/>
            <a:ext cx="631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8" y="38100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356F-91F8-45BA-9818-049B3BB6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2992" t="2625" r="76772" b="77165"/>
          <a:stretch>
            <a:fillRect/>
          </a:stretch>
        </p:blipFill>
        <p:spPr bwMode="auto">
          <a:xfrm>
            <a:off x="4299367" y="520909"/>
            <a:ext cx="1205771" cy="10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19325"/>
            <a:ext cx="9906000" cy="16287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реализации региональной составляющей национального проекта «Культура»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региональных проектов «Культурная среда»,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«творческие люди», «цифровая культура»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1039" y="4114800"/>
            <a:ext cx="4162425" cy="122872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И.О.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заместителя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Министра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культуры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Челябинской области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И.В. Анфалова-Шишкина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665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2992" t="2625" r="76772" b="77165"/>
          <a:stretch>
            <a:fillRect/>
          </a:stretch>
        </p:blipFill>
        <p:spPr bwMode="auto">
          <a:xfrm>
            <a:off x="8700229" y="0"/>
            <a:ext cx="1205771" cy="10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6786" y="213562"/>
            <a:ext cx="873701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Планируемые результаты региональных проектов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 2024 году «Творческие люди»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601557"/>
            <a:ext cx="3076575" cy="8230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базы данных кадрового резерва для комплектования симфонических оркестров страны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37147"/>
            <a:ext cx="3076575" cy="12508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Поддержка направления заявки для участия в фестивале любительских творческих коллективов с вручением грантов лучшим коллективам от 3 любительских коллективов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73588" y="3988360"/>
            <a:ext cx="3132412" cy="15652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и проведение 15 фестивалей и конкурсов детского творчества всех жанров для выявления и поддержки талантливых детей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894923"/>
            <a:ext cx="3076575" cy="1658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Направление на обучение 220 специалистов в рамках повышения квалификации на базе Центров непрерывного образования и повышения квалификации творческих и управленческих кадров в сфере культуры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77926" y="1601557"/>
            <a:ext cx="3076574" cy="6316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и реализация </a:t>
            </a:r>
          </a:p>
          <a:p>
            <a:pPr algn="ctr"/>
            <a:r>
              <a:rPr lang="ru-RU" sz="1200" dirty="0" smtClean="0"/>
              <a:t>базы данных </a:t>
            </a:r>
          </a:p>
          <a:p>
            <a:pPr algn="ctr"/>
            <a:r>
              <a:rPr lang="ru-RU" sz="1200" dirty="0" smtClean="0"/>
              <a:t>«Волонтеры в культуре»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77924" y="2343151"/>
            <a:ext cx="3076575" cy="14448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Реализация 10 творческих проектов, направленных на укрепление российской идентичности на основе духовно-нравственных и культурных ценностей народов Российской Федерации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73588" y="2933553"/>
            <a:ext cx="3132412" cy="9268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Реализация 16 выставочных проектов о культурных ценностях народов России в региональных музеях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77926" y="3894922"/>
            <a:ext cx="3076575" cy="1658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Реализация 8 масштабных фестивальных проектов на территории Челябинской области в области музыкального, театрального и изобразительного искусства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73588" y="1601557"/>
            <a:ext cx="3132412" cy="1208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Реализация 38 культурно-просветительских программ для духовно-нравственного развития и патриотического воспитания, которым будет охвачено 22 тыс. школьников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800517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2992" t="2625" r="76772" b="77165"/>
          <a:stretch>
            <a:fillRect/>
          </a:stretch>
        </p:blipFill>
        <p:spPr bwMode="auto">
          <a:xfrm>
            <a:off x="8700229" y="0"/>
            <a:ext cx="1205771" cy="10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23968"/>
            <a:ext cx="873701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Планируемые результаты региональных проектов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 2024 году «Цифровая культура»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568220"/>
            <a:ext cx="9906000" cy="7896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одного виртуального концертного зала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454043"/>
            <a:ext cx="9906000" cy="7801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пяти онлайн-трансляций мероприятий, размещаемых на портале «</a:t>
            </a:r>
            <a:r>
              <a:rPr lang="ru-RU" dirty="0" err="1" smtClean="0"/>
              <a:t>Культура.РФ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321725"/>
            <a:ext cx="9906000" cy="8087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шести мультимедиа-гидов по экспозициям и выставочным проектам, при посещении которых возможно получение информации о произведениях с использованием технологии дополнительной реальности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263794"/>
            <a:ext cx="9906000" cy="8182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Капитальный ремонт и модернизация одного театра юного зрителя и одного Пополнение фонда оцифрованных изданий Национальной электронной библиотеки на 1120 книжных памятников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925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2992" t="2625" r="76772" b="77165"/>
          <a:stretch>
            <a:fillRect/>
          </a:stretch>
        </p:blipFill>
        <p:spPr bwMode="auto">
          <a:xfrm>
            <a:off x="4299367" y="449707"/>
            <a:ext cx="1205771" cy="10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5182" y="1618526"/>
            <a:ext cx="7677150" cy="209862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192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www.mkrf.ru/press/official_symbols/MINCULT_RUS_RGB.png">
            <a:extLst>
              <a:ext uri="{FF2B5EF4-FFF2-40B4-BE49-F238E27FC236}">
                <a16:creationId xmlns="" xmlns:a16="http://schemas.microsoft.com/office/drawing/2014/main" id="{A20F3971-9AF8-4A9B-8C1A-A4C96A4E6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992" b="-8177"/>
          <a:stretch/>
        </p:blipFill>
        <p:spPr bwMode="auto">
          <a:xfrm>
            <a:off x="255488" y="1577691"/>
            <a:ext cx="2621061" cy="25851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8530D0-123D-4E96-A967-9AF7782C9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1350" y="2898864"/>
            <a:ext cx="6724650" cy="1682661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9600" b="1" dirty="0">
                <a:solidFill>
                  <a:schemeClr val="accent5">
                    <a:lumMod val="75000"/>
                  </a:schemeClr>
                </a:solidFill>
              </a:rPr>
              <a:t>Культура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FB7BC04-D503-49FB-B520-100B3E919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8071" y="1854919"/>
            <a:ext cx="2901754" cy="979710"/>
          </a:xfrm>
          <a:noFill/>
        </p:spPr>
        <p:txBody>
          <a:bodyPr>
            <a:normAutofit/>
          </a:bodyPr>
          <a:lstStyle/>
          <a:p>
            <a:r>
              <a:rPr lang="ru-RU" sz="2800" dirty="0">
                <a:latin typeface="Verdana Pro Light" panose="020B0604020202020204" pitchFamily="34" charset="0"/>
              </a:rPr>
              <a:t>Национальный проект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AF0D391D-0EF8-435E-AD5A-DE7A13C0FDC7}"/>
              </a:ext>
            </a:extLst>
          </p:cNvPr>
          <p:cNvCxnSpPr>
            <a:cxnSpLocks/>
          </p:cNvCxnSpPr>
          <p:nvPr/>
        </p:nvCxnSpPr>
        <p:spPr>
          <a:xfrm>
            <a:off x="3002090" y="839824"/>
            <a:ext cx="0" cy="540377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1106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5364" y="473018"/>
            <a:ext cx="54706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12 НАЦИОНАЛЬНЫХ НАПРАВЛЕНИЙ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ДЕМОГРАФИЯ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ЗДРАВООХРАНЕНИЕ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ОБРАЗОВАНИЕ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ЖИЛЬЕ И ГОРОДСКАЯ СРЕДА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ЭКОЛОГИЯ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БЕЗОПАСНЫЕ И КАЧЕСТВЕННЫЕ АВТОМОБИЛЬНЫЕ ДОРОГИ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ПРОИЗВОДИТЕЛЬНОСТЬ ТРУДА И ПОДДЕРЖКА ЗАНЯТОСТИ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НАУКА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ЦИФРОВАЯ ЭКОНОМИКА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КУЛЬТУРА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b="1" dirty="0" smtClean="0">
                <a:cs typeface="Times New Roman" panose="02020603050405020304" pitchFamily="18" charset="0"/>
              </a:rPr>
              <a:t>МЕЖДУНАРОДНАЯ КООПЕРАЦИЯ И ЭКСПОРТ 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bmcmedia.com/wp-content/uploads/2017/02/puti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9290"/>
            <a:ext cx="4398579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722679"/>
            <a:ext cx="4398579" cy="27392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Указ Президента РФ </a:t>
            </a:r>
            <a:b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от 07.05.2018 г. № 204 </a:t>
            </a:r>
            <a:b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«О национальных целях </a:t>
            </a:r>
            <a:b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 стратегических задачах </a:t>
            </a:r>
            <a:b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развития Российской Федерации на период </a:t>
            </a:r>
            <a:b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 2024 года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291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8812"/>
            <a:ext cx="9906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Новые направления</a:t>
            </a:r>
            <a:endParaRPr lang="ru-RU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2078" y="1543090"/>
            <a:ext cx="6613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Демография</a:t>
            </a:r>
            <a:endParaRPr lang="ru-RU" sz="4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2078" y="2925122"/>
            <a:ext cx="6613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Наука</a:t>
            </a:r>
            <a:endParaRPr lang="ru-RU" sz="4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40985" y="4302135"/>
            <a:ext cx="6613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Цифровая экономика</a:t>
            </a:r>
            <a:endParaRPr lang="ru-RU" sz="4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0985" y="5634556"/>
            <a:ext cx="6613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Культура</a:t>
            </a:r>
            <a:endParaRPr lang="ru-RU" sz="4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2.iconfinder.com/data/icons/population-and-people/500/Population_15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094" y="1318081"/>
            <a:ext cx="1219460" cy="12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lipart-library.com/images/6iy5ayg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075" y="2697252"/>
            <a:ext cx="1089900" cy="12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xn----dtbfw3ba.xn--p1ai/wp-content/uploads/2017/08/1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673" y="4137249"/>
            <a:ext cx="1128302" cy="11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oziru.com/images/mask-clipart-acting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910" y="5470307"/>
            <a:ext cx="1568229" cy="10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53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786" y="308812"/>
            <a:ext cx="9942786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СТРУКТУРА НАЦИОНАЛЬНОГО ПРОЕКТА</a:t>
            </a:r>
            <a:endParaRPr lang="ru-RU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0724" y="2943580"/>
            <a:ext cx="2200749" cy="11035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№ 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3547" y="2943580"/>
            <a:ext cx="2333296" cy="11035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№ 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008" y="1279276"/>
            <a:ext cx="2869324" cy="11035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548" y="4435367"/>
            <a:ext cx="2333295" cy="11035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№ 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1945" y="4408499"/>
            <a:ext cx="1839311" cy="11035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№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172207"/>
            <a:ext cx="219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органы власти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8493" y="4408499"/>
            <a:ext cx="2015357" cy="11035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№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96555" y="5754414"/>
            <a:ext cx="1949083" cy="11035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№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685014"/>
            <a:ext cx="219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власти субъектов РФ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476" y="1296235"/>
            <a:ext cx="3079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 Совета при Президенте РФ по стратегическому развитию и приоритетным проектам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>
            <a:stCxn id="8" idx="2"/>
          </p:cNvCxnSpPr>
          <p:nvPr/>
        </p:nvCxnSpPr>
        <p:spPr>
          <a:xfrm>
            <a:off x="4997670" y="2382862"/>
            <a:ext cx="0" cy="234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90195" y="2617076"/>
            <a:ext cx="44809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7" idx="0"/>
          </p:cNvCxnSpPr>
          <p:nvPr/>
        </p:nvCxnSpPr>
        <p:spPr>
          <a:xfrm>
            <a:off x="2990195" y="2617076"/>
            <a:ext cx="0" cy="326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6" idx="0"/>
          </p:cNvCxnSpPr>
          <p:nvPr/>
        </p:nvCxnSpPr>
        <p:spPr>
          <a:xfrm>
            <a:off x="7471096" y="2617076"/>
            <a:ext cx="3" cy="326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  <a:endCxn id="9" idx="0"/>
          </p:cNvCxnSpPr>
          <p:nvPr/>
        </p:nvCxnSpPr>
        <p:spPr>
          <a:xfrm>
            <a:off x="2990195" y="4047166"/>
            <a:ext cx="1" cy="388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2"/>
            <a:endCxn id="16" idx="0"/>
          </p:cNvCxnSpPr>
          <p:nvPr/>
        </p:nvCxnSpPr>
        <p:spPr>
          <a:xfrm flipH="1">
            <a:off x="7471097" y="4047166"/>
            <a:ext cx="2" cy="1707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33697" y="4241266"/>
            <a:ext cx="34579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533697" y="4241266"/>
            <a:ext cx="0" cy="167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4" idx="0"/>
          </p:cNvCxnSpPr>
          <p:nvPr/>
        </p:nvCxnSpPr>
        <p:spPr>
          <a:xfrm>
            <a:off x="8991600" y="4241266"/>
            <a:ext cx="1" cy="167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4913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EB45087-442E-4FE0-9FDC-E6936F5D51CE}"/>
              </a:ext>
            </a:extLst>
          </p:cNvPr>
          <p:cNvSpPr/>
          <p:nvPr/>
        </p:nvSpPr>
        <p:spPr>
          <a:xfrm>
            <a:off x="0" y="215093"/>
            <a:ext cx="99060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</a:rPr>
              <a:t>Структура национального проекта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Культура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»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22346FCC-CF70-4EB7-9BA9-488D7DC31B09}"/>
              </a:ext>
            </a:extLst>
          </p:cNvPr>
          <p:cNvGrpSpPr/>
          <p:nvPr/>
        </p:nvGrpSpPr>
        <p:grpSpPr>
          <a:xfrm>
            <a:off x="218384" y="1652672"/>
            <a:ext cx="9592366" cy="3663181"/>
            <a:chOff x="960748" y="2916935"/>
            <a:chExt cx="10177331" cy="3171565"/>
          </a:xfrm>
        </p:grpSpPr>
        <p:sp>
          <p:nvSpPr>
            <p:cNvPr id="7" name="Прямоугольник 6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63489A40-9388-4C80-B244-4D1FC53AE64B}"/>
                </a:ext>
              </a:extLst>
            </p:cNvPr>
            <p:cNvSpPr/>
            <p:nvPr/>
          </p:nvSpPr>
          <p:spPr>
            <a:xfrm>
              <a:off x="960748" y="2916936"/>
              <a:ext cx="3016892" cy="3171564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chemeClr val="tx1"/>
                  </a:solidFill>
                </a:rPr>
                <a:t>Федеральный</a:t>
              </a:r>
              <a:r>
                <a:rPr lang="ru-RU" sz="2400" dirty="0">
                  <a:solidFill>
                    <a:schemeClr val="tx1"/>
                  </a:solidFill>
                </a:rPr>
                <a:t> </a:t>
              </a:r>
              <a:r>
                <a:rPr lang="ru-RU" sz="2400" kern="1200" dirty="0">
                  <a:solidFill>
                    <a:schemeClr val="tx1"/>
                  </a:solidFill>
                </a:rPr>
                <a:t>проект 1.</a:t>
              </a:r>
            </a:p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«Культурная среда»</a:t>
              </a:r>
              <a:endParaRPr lang="ru-RU" sz="4000" b="1" kern="12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DBB473E3-DD25-4916-984B-AEABFCC6BDE9}"/>
                </a:ext>
              </a:extLst>
            </p:cNvPr>
            <p:cNvSpPr/>
            <p:nvPr/>
          </p:nvSpPr>
          <p:spPr>
            <a:xfrm>
              <a:off x="4540967" y="2916935"/>
              <a:ext cx="3016893" cy="3171563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chemeClr val="tx1"/>
                  </a:solidFill>
                </a:rPr>
                <a:t>Федеральный</a:t>
              </a:r>
              <a:br>
                <a:rPr lang="ru-RU" sz="2400" kern="1200" dirty="0">
                  <a:solidFill>
                    <a:schemeClr val="tx1"/>
                  </a:solidFill>
                </a:rPr>
              </a:br>
              <a:r>
                <a:rPr lang="ru-RU" sz="2400" kern="1200" dirty="0">
                  <a:solidFill>
                    <a:schemeClr val="tx1"/>
                  </a:solidFill>
                </a:rPr>
                <a:t>проект 2.</a:t>
              </a:r>
            </a:p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«Творческие люди»</a:t>
              </a:r>
              <a:endParaRPr lang="ru-RU" sz="4400" b="1" kern="12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Прямоугольник 10">
              <a:hlinkClick r:id="" action="ppaction://noaction"/>
              <a:extLst>
                <a:ext uri="{FF2B5EF4-FFF2-40B4-BE49-F238E27FC236}">
                  <a16:creationId xmlns="" xmlns:a16="http://schemas.microsoft.com/office/drawing/2014/main" id="{9B5387B4-E265-4700-BE83-EB2359320A9A}"/>
                </a:ext>
              </a:extLst>
            </p:cNvPr>
            <p:cNvSpPr/>
            <p:nvPr/>
          </p:nvSpPr>
          <p:spPr>
            <a:xfrm>
              <a:off x="8121187" y="2916936"/>
              <a:ext cx="3016892" cy="3171564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/>
              <a:r>
                <a:rPr lang="ru-RU" sz="2400" kern="1200" dirty="0">
                  <a:solidFill>
                    <a:schemeClr val="tx1"/>
                  </a:solidFill>
                </a:rPr>
                <a:t>Федеральный</a:t>
              </a:r>
              <a:br>
                <a:rPr lang="ru-RU" sz="2400" kern="1200" dirty="0">
                  <a:solidFill>
                    <a:schemeClr val="tx1"/>
                  </a:solidFill>
                </a:rPr>
              </a:br>
              <a:r>
                <a:rPr lang="ru-RU" sz="2400" kern="1200" dirty="0">
                  <a:solidFill>
                    <a:schemeClr val="tx1"/>
                  </a:solidFill>
                </a:rPr>
                <a:t>проект 3.</a:t>
              </a:r>
            </a:p>
            <a:p>
              <a:pPr lvl="0"/>
              <a:endParaRPr lang="ru-RU" sz="2400" dirty="0"/>
            </a:p>
            <a:p>
              <a:pPr lvl="0"/>
              <a:r>
                <a:rPr lang="ru-RU" sz="3200" b="1" kern="12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«Цифровая культура»</a:t>
              </a:r>
              <a:endParaRPr lang="ru-RU" sz="4000" b="1" kern="12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F521D2A-FF06-4C79-A72D-1A0D1B32551A}"/>
              </a:ext>
            </a:extLst>
          </p:cNvPr>
          <p:cNvSpPr/>
          <p:nvPr/>
        </p:nvSpPr>
        <p:spPr>
          <a:xfrm>
            <a:off x="721876" y="5315855"/>
            <a:ext cx="8909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Прорыв</a:t>
            </a:r>
            <a:r>
              <a:rPr lang="ru-RU" sz="2400" b="1" dirty="0">
                <a:solidFill>
                  <a:srgbClr val="001C85"/>
                </a:solidFill>
                <a:latin typeface="+mj-lt"/>
              </a:rPr>
              <a:t> </a:t>
            </a:r>
            <a:r>
              <a:rPr lang="ru-RU" sz="2000" dirty="0"/>
              <a:t>в социально-экономической сфере, в повышении качества жизни граждан и в поддержке и продвижении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культурных</a:t>
            </a:r>
            <a:r>
              <a:rPr lang="ru-RU" sz="2000" dirty="0">
                <a:solidFill>
                  <a:srgbClr val="333333"/>
                </a:solidFill>
              </a:rPr>
              <a:t> </a:t>
            </a:r>
            <a:r>
              <a:rPr lang="ru-RU" sz="2000" dirty="0"/>
              <a:t>инициатив</a:t>
            </a:r>
          </a:p>
        </p:txBody>
      </p:sp>
    </p:spTree>
    <p:extLst>
      <p:ext uri="{BB962C8B-B14F-4D97-AF65-F5344CB8AC3E}">
        <p14:creationId xmlns:p14="http://schemas.microsoft.com/office/powerpoint/2010/main" xmlns="" val="927593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FE3E405-5991-4553-ACD4-1AF4C5A728CF}"/>
              </a:ext>
            </a:extLst>
          </p:cNvPr>
          <p:cNvSpPr/>
          <p:nvPr/>
        </p:nvSpPr>
        <p:spPr>
          <a:xfrm>
            <a:off x="7664" y="357951"/>
            <a:ext cx="9898336" cy="5355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>
                <a:solidFill>
                  <a:schemeClr val="bg1"/>
                </a:solidFill>
                <a:latin typeface="+mj-lt"/>
              </a:rPr>
              <a:t>Национальный проект «Культура»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EBC9A99-A357-4952-923B-557B0EF5DD0A}"/>
              </a:ext>
            </a:extLst>
          </p:cNvPr>
          <p:cNvCxnSpPr>
            <a:cxnSpLocks/>
          </p:cNvCxnSpPr>
          <p:nvPr/>
        </p:nvCxnSpPr>
        <p:spPr>
          <a:xfrm>
            <a:off x="3660266" y="1843110"/>
            <a:ext cx="0" cy="403183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BD8EBF1-9E5A-4E05-BA4B-278316D23303}"/>
              </a:ext>
            </a:extLst>
          </p:cNvPr>
          <p:cNvSpPr/>
          <p:nvPr/>
        </p:nvSpPr>
        <p:spPr>
          <a:xfrm>
            <a:off x="322493" y="3070389"/>
            <a:ext cx="33377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Целевые </a:t>
            </a:r>
          </a:p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показатели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B46C6F-7FA9-42C0-A3F2-281FA26380F1}"/>
              </a:ext>
            </a:extLst>
          </p:cNvPr>
          <p:cNvSpPr/>
          <p:nvPr/>
        </p:nvSpPr>
        <p:spPr>
          <a:xfrm>
            <a:off x="4161336" y="2538311"/>
            <a:ext cx="5246239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/>
              <a:t>К 2024 году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увеличить: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15% </a:t>
            </a:r>
            <a:r>
              <a:rPr lang="ru-RU" sz="2800" dirty="0"/>
              <a:t>число </a:t>
            </a:r>
            <a:r>
              <a:rPr lang="ru-RU" sz="2800" dirty="0" smtClean="0"/>
              <a:t>посещений организаций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культуры</a:t>
            </a:r>
            <a:r>
              <a:rPr lang="ru-RU" sz="2800" b="1" dirty="0" smtClean="0">
                <a:solidFill>
                  <a:srgbClr val="001C85"/>
                </a:solidFill>
                <a:latin typeface="+mj-lt"/>
              </a:rPr>
              <a:t> </a:t>
            </a:r>
            <a:endParaRPr lang="ru-RU" sz="2800" b="1" dirty="0">
              <a:solidFill>
                <a:srgbClr val="001C85"/>
              </a:solidFill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5 раз </a:t>
            </a:r>
            <a:r>
              <a:rPr lang="ru-RU" sz="2800" dirty="0"/>
              <a:t>число обращений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к цифровым ресурсам культуры </a:t>
            </a:r>
          </a:p>
        </p:txBody>
      </p:sp>
    </p:spTree>
    <p:extLst>
      <p:ext uri="{BB962C8B-B14F-4D97-AF65-F5344CB8AC3E}">
        <p14:creationId xmlns:p14="http://schemas.microsoft.com/office/powerpoint/2010/main" xmlns="" val="2632511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2992" t="2625" r="76772" b="77165"/>
          <a:stretch>
            <a:fillRect/>
          </a:stretch>
        </p:blipFill>
        <p:spPr bwMode="auto">
          <a:xfrm>
            <a:off x="8700229" y="0"/>
            <a:ext cx="1205771" cy="10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6786" y="308812"/>
            <a:ext cx="873701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КУЛЬТУРА</a:t>
            </a:r>
            <a:endParaRPr lang="ru-RU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95513"/>
            <a:ext cx="9906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1587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2992" t="2625" r="76772" b="77165"/>
          <a:stretch>
            <a:fillRect/>
          </a:stretch>
        </p:blipFill>
        <p:spPr bwMode="auto">
          <a:xfrm>
            <a:off x="8700229" y="0"/>
            <a:ext cx="1205771" cy="10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6786" y="233255"/>
            <a:ext cx="873701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Планируемые результаты региональных проектов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 2024 году «Культурная среда»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4826" y="1686830"/>
            <a:ext cx="9906000" cy="704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Строительство одного центра культурного развития в муниципальном образовании с числом жителей до 300 000 человек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24826" y="2525030"/>
            <a:ext cx="9906000" cy="704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Оснащение 33 образовательных учреждений в сфере культуры музыкальными инструментами, оборудованием и учебными материалами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24826" y="3363230"/>
            <a:ext cx="9906000" cy="704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33 передвижных многофункциональных культурных центров (автоклубов) для обслуживания сельского населения Челябинской области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24826" y="4191905"/>
            <a:ext cx="9906000" cy="704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Капитальный ремонт и модернизация одного театра юного зрителя и одного театра кукол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6618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3252</TotalTime>
  <Words>478</Words>
  <Application>Microsoft Office PowerPoint</Application>
  <PresentationFormat>Лист A4 (210x297 мм)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5</vt:lpstr>
      <vt:lpstr>Информация о реализации региональной составляющей национального проекта «Культура»  и региональных проектов «Культурная среда»,  «творческие люди», «цифровая культура»</vt:lpstr>
      <vt:lpstr>Культура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Ситдикова Валентина Дмитриевна</dc:creator>
  <cp:lastModifiedBy>User</cp:lastModifiedBy>
  <cp:revision>364</cp:revision>
  <cp:lastPrinted>2019-03-26T11:57:37Z</cp:lastPrinted>
  <dcterms:created xsi:type="dcterms:W3CDTF">2017-02-21T13:35:38Z</dcterms:created>
  <dcterms:modified xsi:type="dcterms:W3CDTF">2023-02-07T10:46:37Z</dcterms:modified>
</cp:coreProperties>
</file>